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38" r:id="rId2"/>
    <p:sldId id="9208" r:id="rId3"/>
    <p:sldId id="9240" r:id="rId4"/>
    <p:sldId id="9241" r:id="rId5"/>
    <p:sldId id="9242" r:id="rId6"/>
    <p:sldId id="9243" r:id="rId7"/>
    <p:sldId id="9252" r:id="rId8"/>
    <p:sldId id="9244" r:id="rId9"/>
    <p:sldId id="9245" r:id="rId10"/>
    <p:sldId id="9246" r:id="rId11"/>
    <p:sldId id="9247" r:id="rId12"/>
    <p:sldId id="92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99DC-7F91-FE6B-7E35-1E3F5E83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9564B-E526-478E-D34D-11191404C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9996-3265-A042-5632-8F341FEF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4FEC-C9C0-772D-AFC0-EDFE41DD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BFDA-12FB-12BE-03F6-5E48EEF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E102-DF3F-F2B7-5C8F-571EB38A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56EA9-4B7D-CFFC-5B7F-AED7F92D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C33C2-657F-39D7-CF12-E11F8616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9F02-E5F0-16C6-21FA-8823652C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819DB-5592-9E77-A023-8E80C750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E24BA-82A9-F4E9-1154-0587CECD7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314D4-4A45-A28F-0304-553F6B2F0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5A19-3F88-6D2E-5F52-952EDA96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FB1F-0ABC-7D81-7F4B-CF0C2845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F0EE-9C8E-132E-BFF1-3FCBDD02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9387"/>
            <a:ext cx="11435819" cy="4134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303" y="895965"/>
            <a:ext cx="114416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821C8-9D0F-4FE3-AF41-AF885010D0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1CF2BA-2BB0-4BCC-A92E-76F1B907F5AD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7A814-3497-4030-8A20-56655C49B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3350" y="220000"/>
            <a:ext cx="15335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421235"/>
            <a:ext cx="11435819" cy="4134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84032" y="1"/>
            <a:ext cx="5807968" cy="333375"/>
          </a:xfrm>
        </p:spPr>
        <p:txBody>
          <a:bodyPr/>
          <a:lstStyle>
            <a:lvl1pPr algn="r">
              <a:buNone/>
              <a:defRPr sz="16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5125" y="841676"/>
            <a:ext cx="114416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70ED-D4D5-4A0B-B6E8-66F712E1622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3656AEE-8F07-42EA-92CF-CED17F444277}" type="datetimeFigureOut">
              <a:rPr lang="en-ZA" smtClean="0"/>
              <a:t>2023/06/21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336B-0474-40D9-91F2-C07AD69F2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D515-9DA5-41F5-AFE4-A8AE8F7705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B490A7-50E7-486E-A339-76C77D20197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C9536-C0B4-4475-914A-DA7DA3B96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241" y="241848"/>
            <a:ext cx="15335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B29-2793-0304-CC8C-E6B2C877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84B4-3F5F-7965-182F-5D2D17FE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1703E-71E3-7F6A-30C2-4839A86D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6B1E-BF7C-9F42-A4D2-91C7DAAF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19A-4B87-EF9B-4911-19F3ADCC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B6E8-B5C8-DDA9-8960-0693252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647C7-BE57-F469-B889-DCB79EFA6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C920-A4F8-1EFA-C870-0BCB2B28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D8857-AFF9-CACB-82D8-EA5AC192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6AD35-0BC9-2729-B6BF-08F16017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28DA-B2DA-B201-1B17-04649826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E69A-3BB2-9555-19CA-C283DCEAE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1BC7A-D736-D2D6-07BD-4D8169C09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C10C0-2D4D-83FA-38FE-5E7AEDB7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A6E91-5146-B36E-9B90-7B221670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DBA2-3119-65F4-9202-DF18B43F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CEAC-6C0A-BD41-ADC5-E4C949D5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616EF-C409-FCD4-F265-E898F40D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B731-C682-3995-27AD-6683B32C3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E696-B9BA-7DCD-B15E-BDF4FC8A6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45ED5-D2B7-2548-E6DB-F09B57F4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A4890-168F-2605-27EC-D7A2748E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FD80A-D878-BCB8-023A-69D8D4F0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3AA83-1D66-495D-41DF-D9109DAF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5C2B-A748-8623-6E39-264DFF2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C4468-AD77-E2F6-7CAD-439BBEA2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C69DB-0C67-00F5-FEED-546EF583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7111A-6C0B-78CC-02B4-A71BCBCB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E04AE-71EA-0602-1416-1B147A66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87E5F-9C75-E92A-131F-5BF7FA79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A0FF4-7268-FDE2-9E95-9BC1A253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AEC0-A5C0-CC20-13B1-66CE4AFD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8557-5FEE-02E7-674D-28AF4150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8585-DE01-3DC8-782C-2EB330015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5B13-5F5E-EF52-8D65-454D2ADE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044F6-6A56-3314-745A-1AA62921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64C77-289E-BCA2-363F-A17FC023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293E-134A-7F51-9E37-76377768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4ADC2-E612-7D75-FA0B-EC08010F5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861A9-D38C-DDC3-16F9-D7F4D6A17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CF25D-D01D-5D17-DBDE-4A928C46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25465-D879-FC83-9B55-0B7AC7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DDB6-ED05-1765-CBAF-AA964989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D4308-0BAB-13B1-40CD-0B173B5E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34B5-E65C-3819-5ACE-BEC418D3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32CF-76E8-5B42-38CD-1F2B85749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53BB-22D9-4502-865C-B085F0801E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A919-78AA-82A0-5516-4828601A7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193D-86CF-705F-B4FF-B6B23D52B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36AB-895D-4CD4-B9E6-438D52A714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75007-F85B-84B5-81D8-146B5F96BE2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45725" y="0"/>
            <a:ext cx="1974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Palabora Copper (Pty) Limited - Public</a:t>
            </a:r>
          </a:p>
        </p:txBody>
      </p:sp>
    </p:spTree>
    <p:extLst>
      <p:ext uri="{BB962C8B-B14F-4D97-AF65-F5344CB8AC3E}">
        <p14:creationId xmlns:p14="http://schemas.microsoft.com/office/powerpoint/2010/main" val="40297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">
            <a:extLst>
              <a:ext uri="{FF2B5EF4-FFF2-40B4-BE49-F238E27FC236}">
                <a16:creationId xmlns:a16="http://schemas.microsoft.com/office/drawing/2014/main" id="{98DA4A13-99F4-4D5C-914F-50147026F4CE}"/>
              </a:ext>
            </a:extLst>
          </p:cNvPr>
          <p:cNvSpPr txBox="1">
            <a:spLocks/>
          </p:cNvSpPr>
          <p:nvPr/>
        </p:nvSpPr>
        <p:spPr bwMode="gray">
          <a:xfrm>
            <a:off x="648997" y="2526862"/>
            <a:ext cx="11691175" cy="11697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43238" indent="-3043238">
              <a:defRPr/>
            </a:pPr>
            <a:r>
              <a:rPr lang="en-US" dirty="0">
                <a:solidFill>
                  <a:schemeClr val="accent1"/>
                </a:solidFill>
              </a:rPr>
              <a:t>Supplier Responses to RFQ – Supplier view</a:t>
            </a:r>
          </a:p>
          <a:p>
            <a:pPr marL="3043238" marR="0" lvl="0" indent="-3043238" algn="l" defTabSz="10885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3C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7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- Goods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9634E-72DE-462F-87BC-ACC786AA7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79" y="1070925"/>
            <a:ext cx="8482075" cy="4305331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03C8ED3A-44F7-425D-80AF-212B594AA90F}"/>
              </a:ext>
            </a:extLst>
          </p:cNvPr>
          <p:cNvSpPr>
            <a:spLocks/>
          </p:cNvSpPr>
          <p:nvPr/>
        </p:nvSpPr>
        <p:spPr bwMode="auto">
          <a:xfrm>
            <a:off x="7705089" y="5250717"/>
            <a:ext cx="3307468" cy="1015663"/>
          </a:xfrm>
          <a:prstGeom prst="accentBorderCallout2">
            <a:avLst>
              <a:gd name="adj1" fmla="val 44834"/>
              <a:gd name="adj2" fmla="val -3555"/>
              <a:gd name="adj3" fmla="val 34203"/>
              <a:gd name="adj4" fmla="val -46692"/>
              <a:gd name="adj5" fmla="val -111257"/>
              <a:gd name="adj6" fmla="val -106281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Suppliers may respond with Discounts, Surcharges and Shipping Costs per line.</a:t>
            </a:r>
          </a:p>
          <a:p>
            <a:pPr marL="85725" lvl="0" indent="-85725">
              <a:spcBef>
                <a:spcPct val="0"/>
              </a:spcBef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  <a:latin typeface="Calibri" panose="020F0502020204030204"/>
              </a:rPr>
              <a:t>This will form part of the Total Cost and reflect on the PO when integrated to SAP.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39F29F2B-658A-434A-8E52-6F7F20100A51}"/>
              </a:ext>
            </a:extLst>
          </p:cNvPr>
          <p:cNvSpPr>
            <a:spLocks/>
          </p:cNvSpPr>
          <p:nvPr/>
        </p:nvSpPr>
        <p:spPr bwMode="auto">
          <a:xfrm>
            <a:off x="2579067" y="5481549"/>
            <a:ext cx="1498987" cy="276999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-113973"/>
              <a:gd name="adj6" fmla="val -89493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Submit the response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- Services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F2AC0-0115-4BFD-8D66-BDC7FDAF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6" y="878662"/>
            <a:ext cx="11701548" cy="5100675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EBF70B91-FA5B-4085-88DC-0D154DF8F7DA}"/>
              </a:ext>
            </a:extLst>
          </p:cNvPr>
          <p:cNvSpPr>
            <a:spLocks/>
          </p:cNvSpPr>
          <p:nvPr/>
        </p:nvSpPr>
        <p:spPr bwMode="auto">
          <a:xfrm>
            <a:off x="9554754" y="2290801"/>
            <a:ext cx="1498987" cy="276999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282651"/>
              <a:gd name="adj6" fmla="val -92680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Maintain the prices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2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– Goods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FE359-FFBE-461C-852A-0E49279C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37" y="1285246"/>
            <a:ext cx="7079063" cy="50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Monitor the RFQ Event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C1A0A-A8F3-4224-A4C5-B7F1A070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058712"/>
            <a:ext cx="4206748" cy="5414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BFD8EF-2474-4484-A5EB-463A9BCC19C3}"/>
              </a:ext>
            </a:extLst>
          </p:cNvPr>
          <p:cNvSpPr txBox="1"/>
          <p:nvPr/>
        </p:nvSpPr>
        <p:spPr>
          <a:xfrm>
            <a:off x="6452164" y="2615609"/>
            <a:ext cx="3579732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ZA" dirty="0"/>
              <a:t>Event is LIVE and suppliers can now respond</a:t>
            </a:r>
          </a:p>
          <a:p>
            <a:endParaRPr lang="en-ZA" dirty="0"/>
          </a:p>
          <a:p>
            <a:r>
              <a:rPr lang="en-ZA" dirty="0"/>
              <a:t>Emails will be send to the suppliers informing them of the Event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BB30BFDB-72DB-4FD6-B633-DAE9CDFE2C2E}"/>
              </a:ext>
            </a:extLst>
          </p:cNvPr>
          <p:cNvSpPr>
            <a:spLocks/>
          </p:cNvSpPr>
          <p:nvPr/>
        </p:nvSpPr>
        <p:spPr bwMode="auto">
          <a:xfrm>
            <a:off x="5937808" y="1544134"/>
            <a:ext cx="1302863" cy="276999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310122"/>
              <a:gd name="adj6" fmla="val -76393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Email to Suppliers</a:t>
            </a:r>
          </a:p>
        </p:txBody>
      </p:sp>
    </p:spTree>
    <p:extLst>
      <p:ext uri="{BB962C8B-B14F-4D97-AF65-F5344CB8AC3E}">
        <p14:creationId xmlns:p14="http://schemas.microsoft.com/office/powerpoint/2010/main" val="32792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7E08D6-39DB-4140-8E95-BE4837DC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8" y="924530"/>
            <a:ext cx="11806324" cy="481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</a:t>
            </a:r>
            <a:endParaRPr lang="en-ZA" sz="32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657E-BF15-4574-A16F-10EAC1497B45}"/>
              </a:ext>
            </a:extLst>
          </p:cNvPr>
          <p:cNvSpPr txBox="1"/>
          <p:nvPr/>
        </p:nvSpPr>
        <p:spPr>
          <a:xfrm>
            <a:off x="1914939" y="5933470"/>
            <a:ext cx="847436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ZA" dirty="0"/>
              <a:t>Supplier will be directed to the Event by clicking on the email received.</a:t>
            </a:r>
          </a:p>
          <a:p>
            <a:r>
              <a:rPr lang="en-ZA" dirty="0"/>
              <a:t>Supplier will log in and find the new RFQ under Open Events</a:t>
            </a:r>
          </a:p>
        </p:txBody>
      </p:sp>
    </p:spTree>
    <p:extLst>
      <p:ext uri="{BB962C8B-B14F-4D97-AF65-F5344CB8AC3E}">
        <p14:creationId xmlns:p14="http://schemas.microsoft.com/office/powerpoint/2010/main" val="37575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92BBB-4DD2-4748-82F9-620DAA33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1" y="1035207"/>
            <a:ext cx="9786359" cy="4681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4D22F-718E-427B-8802-40C1399F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1" y="5740661"/>
            <a:ext cx="3038497" cy="1004895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010B79D9-5CCE-47C8-B4FE-664FFEF31A08}"/>
              </a:ext>
            </a:extLst>
          </p:cNvPr>
          <p:cNvSpPr>
            <a:spLocks/>
          </p:cNvSpPr>
          <p:nvPr/>
        </p:nvSpPr>
        <p:spPr bwMode="auto">
          <a:xfrm>
            <a:off x="4560738" y="5869177"/>
            <a:ext cx="1498987" cy="461665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47483"/>
              <a:gd name="adj6" fmla="val -128577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Accept the Terms and Agreement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F5467E8-4FF5-428F-B8AE-58BA136E2DAA}"/>
              </a:ext>
            </a:extLst>
          </p:cNvPr>
          <p:cNvSpPr>
            <a:spLocks/>
          </p:cNvSpPr>
          <p:nvPr/>
        </p:nvSpPr>
        <p:spPr bwMode="auto">
          <a:xfrm>
            <a:off x="6606048" y="1253864"/>
            <a:ext cx="1498987" cy="461665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282651"/>
              <a:gd name="adj6" fmla="val -92680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Select Review Prerequisites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4A18E-5D4A-4065-AF26-329E6DE7D62B}"/>
              </a:ext>
            </a:extLst>
          </p:cNvPr>
          <p:cNvSpPr txBox="1"/>
          <p:nvPr/>
        </p:nvSpPr>
        <p:spPr>
          <a:xfrm>
            <a:off x="10257215" y="1802658"/>
            <a:ext cx="1662744" cy="25853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ZA" dirty="0"/>
              <a:t>The Supplier will have to accept the Bidder Agreement before they can participant in this specific event.</a:t>
            </a:r>
          </a:p>
        </p:txBody>
      </p:sp>
    </p:spTree>
    <p:extLst>
      <p:ext uri="{BB962C8B-B14F-4D97-AF65-F5344CB8AC3E}">
        <p14:creationId xmlns:p14="http://schemas.microsoft.com/office/powerpoint/2010/main" val="16443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A117-D7A6-444A-B16E-79DD5350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5" y="925087"/>
            <a:ext cx="11625347" cy="5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– Goods select Lots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E53EC-D8B6-4F38-8641-9CD9E301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17" y="1423454"/>
            <a:ext cx="6281783" cy="4329144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3D8665B1-B462-459A-8196-A2B42B7B40AD}"/>
              </a:ext>
            </a:extLst>
          </p:cNvPr>
          <p:cNvSpPr>
            <a:spLocks/>
          </p:cNvSpPr>
          <p:nvPr/>
        </p:nvSpPr>
        <p:spPr bwMode="auto">
          <a:xfrm>
            <a:off x="8513472" y="1264406"/>
            <a:ext cx="2552093" cy="1569660"/>
          </a:xfrm>
          <a:prstGeom prst="accentBorderCallout2">
            <a:avLst>
              <a:gd name="adj1" fmla="val 44834"/>
              <a:gd name="adj2" fmla="val -3555"/>
              <a:gd name="adj3" fmla="val 69532"/>
              <a:gd name="adj4" fmla="val -66525"/>
              <a:gd name="adj5" fmla="val 113590"/>
              <a:gd name="adj6" fmla="val -159569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Select he lots in which the supplier intent to respond to.</a:t>
            </a:r>
          </a:p>
          <a:p>
            <a:pPr marL="85725" lvl="0" indent="-85725">
              <a:spcBef>
                <a:spcPct val="0"/>
              </a:spcBef>
              <a:defRPr/>
            </a:pPr>
            <a:endParaRPr lang="en-ZA" sz="1200" dirty="0">
              <a:solidFill>
                <a:prstClr val="white"/>
              </a:solidFill>
            </a:endParaRPr>
          </a:p>
          <a:p>
            <a:pPr marL="85725" lvl="0" indent="-85725">
              <a:spcBef>
                <a:spcPct val="0"/>
              </a:spcBef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Confirm</a:t>
            </a:r>
          </a:p>
          <a:p>
            <a:pPr marL="85725" lvl="0" indent="-85725">
              <a:spcBef>
                <a:spcPct val="0"/>
              </a:spcBef>
              <a:defRPr/>
            </a:pPr>
            <a:endParaRPr lang="en-ZA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85725" lvl="0" indent="-85725">
              <a:spcBef>
                <a:spcPct val="0"/>
              </a:spcBef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supplier does have the option to select only certain lines to respond 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– Services select Lots</a:t>
            </a:r>
            <a:endParaRPr lang="en-ZA" sz="32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FA457-AF4E-42B7-80D9-F9164FA1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78" y="1416517"/>
            <a:ext cx="6453235" cy="4276756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6BC5555D-F663-4F07-A82B-339BFA7972CD}"/>
              </a:ext>
            </a:extLst>
          </p:cNvPr>
          <p:cNvSpPr>
            <a:spLocks/>
          </p:cNvSpPr>
          <p:nvPr/>
        </p:nvSpPr>
        <p:spPr bwMode="auto">
          <a:xfrm>
            <a:off x="7923751" y="2209342"/>
            <a:ext cx="1657571" cy="1015663"/>
          </a:xfrm>
          <a:prstGeom prst="accentBorderCallout2">
            <a:avLst>
              <a:gd name="adj1" fmla="val 44834"/>
              <a:gd name="adj2" fmla="val -3555"/>
              <a:gd name="adj3" fmla="val 59746"/>
              <a:gd name="adj4" fmla="val -164463"/>
              <a:gd name="adj5" fmla="val 118485"/>
              <a:gd name="adj6" fmla="val -278740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Select he lots in which the supplier intent to respond to.</a:t>
            </a:r>
          </a:p>
          <a:p>
            <a:pPr marL="85725" lvl="0" indent="-85725">
              <a:spcBef>
                <a:spcPct val="0"/>
              </a:spcBef>
              <a:defRPr/>
            </a:pPr>
            <a:endParaRPr lang="en-ZA" sz="1200" dirty="0">
              <a:solidFill>
                <a:prstClr val="white"/>
              </a:solidFill>
            </a:endParaRPr>
          </a:p>
          <a:p>
            <a:pPr marL="85725" lvl="0" indent="-85725">
              <a:spcBef>
                <a:spcPct val="0"/>
              </a:spcBef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Confirm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203CF-A962-425C-8E1C-4DD79BD4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89" y="1459277"/>
            <a:ext cx="8777352" cy="4071967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0B83DF9B-8E69-417F-B016-B4DB324F5DAA}"/>
              </a:ext>
            </a:extLst>
          </p:cNvPr>
          <p:cNvSpPr>
            <a:spLocks/>
          </p:cNvSpPr>
          <p:nvPr/>
        </p:nvSpPr>
        <p:spPr bwMode="auto">
          <a:xfrm>
            <a:off x="7937002" y="1050642"/>
            <a:ext cx="3307468" cy="1200329"/>
          </a:xfrm>
          <a:prstGeom prst="accentBorderCallout2">
            <a:avLst>
              <a:gd name="adj1" fmla="val 44834"/>
              <a:gd name="adj2" fmla="val -3555"/>
              <a:gd name="adj3" fmla="val 69532"/>
              <a:gd name="adj4" fmla="val -66525"/>
              <a:gd name="adj5" fmla="val 127769"/>
              <a:gd name="adj6" fmla="val -117700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The Suppliers have to respond to the first two questions.</a:t>
            </a:r>
          </a:p>
          <a:p>
            <a:pPr marL="85725" lvl="0" indent="-85725">
              <a:spcBef>
                <a:spcPct val="0"/>
              </a:spcBef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  <a:latin typeface="Calibri" panose="020F0502020204030204"/>
              </a:rPr>
              <a:t>If they are going to attach their quotation, then task 2 will open and request them to attach their quote.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7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0" y="236791"/>
            <a:ext cx="11435819" cy="413476"/>
          </a:xfrm>
        </p:spPr>
        <p:txBody>
          <a:bodyPr>
            <a:noAutofit/>
          </a:bodyPr>
          <a:lstStyle/>
          <a:p>
            <a:r>
              <a:rPr lang="en-ZA" sz="3200" dirty="0"/>
              <a:t>Supplier Responses - Goods</a:t>
            </a:r>
            <a:endParaRPr lang="en-ZA" sz="32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F883E-DF09-468F-AB6C-ED9B4F21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2" y="1897051"/>
            <a:ext cx="9082154" cy="4329144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62F3423E-F52E-4730-8EA9-3A73DE6ADEAB}"/>
              </a:ext>
            </a:extLst>
          </p:cNvPr>
          <p:cNvSpPr>
            <a:spLocks/>
          </p:cNvSpPr>
          <p:nvPr/>
        </p:nvSpPr>
        <p:spPr bwMode="auto">
          <a:xfrm>
            <a:off x="5585791" y="1537946"/>
            <a:ext cx="4790661" cy="276999"/>
          </a:xfrm>
          <a:prstGeom prst="accentBorderCallout2">
            <a:avLst>
              <a:gd name="adj1" fmla="val 44834"/>
              <a:gd name="adj2" fmla="val -3555"/>
              <a:gd name="adj3" fmla="val 248940"/>
              <a:gd name="adj4" fmla="val -40108"/>
              <a:gd name="adj5" fmla="val 675561"/>
              <a:gd name="adj6" fmla="val -69429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The Suppliers have to respond to the lots they selected to respond to.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42CAA8C9-2992-4D4E-85CC-832B3BF41E83}"/>
              </a:ext>
            </a:extLst>
          </p:cNvPr>
          <p:cNvSpPr>
            <a:spLocks/>
          </p:cNvSpPr>
          <p:nvPr/>
        </p:nvSpPr>
        <p:spPr bwMode="auto">
          <a:xfrm>
            <a:off x="3354320" y="6169801"/>
            <a:ext cx="1498987" cy="276999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-113973"/>
              <a:gd name="adj6" fmla="val -89493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Submit the response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EDC1970-284D-44B9-AD53-B06F8B70CC13}"/>
              </a:ext>
            </a:extLst>
          </p:cNvPr>
          <p:cNvSpPr>
            <a:spLocks/>
          </p:cNvSpPr>
          <p:nvPr/>
        </p:nvSpPr>
        <p:spPr bwMode="auto">
          <a:xfrm>
            <a:off x="5254424" y="2847393"/>
            <a:ext cx="1498987" cy="276999"/>
          </a:xfrm>
          <a:prstGeom prst="accentBorderCallout2">
            <a:avLst>
              <a:gd name="adj1" fmla="val 44834"/>
              <a:gd name="adj2" fmla="val -3555"/>
              <a:gd name="adj3" fmla="val 49308"/>
              <a:gd name="adj4" fmla="val -25858"/>
              <a:gd name="adj5" fmla="val 282651"/>
              <a:gd name="adj6" fmla="val -92680"/>
            </a:avLst>
          </a:prstGeom>
          <a:solidFill>
            <a:srgbClr val="0070C0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>
            <a:spAutoFit/>
          </a:bodyPr>
          <a:lstStyle/>
          <a:p>
            <a:pPr marL="85725" lvl="0" indent="-85725">
              <a:spcBef>
                <a:spcPct val="0"/>
              </a:spcBef>
              <a:defRPr/>
            </a:pPr>
            <a:r>
              <a:rPr lang="en-ZA" sz="1200" dirty="0">
                <a:solidFill>
                  <a:prstClr val="white"/>
                </a:solidFill>
              </a:rPr>
              <a:t>Maintain the prices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Monitor the RFQ Event</vt:lpstr>
      <vt:lpstr>Supplier Responses</vt:lpstr>
      <vt:lpstr>Supplier Responses</vt:lpstr>
      <vt:lpstr>Supplier Responses</vt:lpstr>
      <vt:lpstr>Supplier Responses – Goods select Lots</vt:lpstr>
      <vt:lpstr>Supplier Responses – Services select Lots</vt:lpstr>
      <vt:lpstr>Supplier Responses</vt:lpstr>
      <vt:lpstr>Supplier Responses - Goods</vt:lpstr>
      <vt:lpstr>Supplier Responses - Goods</vt:lpstr>
      <vt:lpstr>Supplier Responses - Services</vt:lpstr>
      <vt:lpstr>Supplier Responses – Goods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Mabunda, Kutsaka (Palabora)</dc:creator>
  <cp:lastModifiedBy>Mabunda, Kutsaka (Palabora)</cp:lastModifiedBy>
  <cp:revision>1</cp:revision>
  <dcterms:created xsi:type="dcterms:W3CDTF">2023-06-21T07:10:54Z</dcterms:created>
  <dcterms:modified xsi:type="dcterms:W3CDTF">2023-06-21T07:11:56Z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8fedb0-e96a-4484-922f-31ecb0f557e1_Enabled">
    <vt:lpwstr>true</vt:lpwstr>
  </property>
  <property fmtid="{D5CDD505-2E9C-101B-9397-08002B2CF9AE}" pid="3" name="MSIP_Label_178fedb0-e96a-4484-922f-31ecb0f557e1_SetDate">
    <vt:lpwstr>2023-06-21T07:10:54Z</vt:lpwstr>
  </property>
  <property fmtid="{D5CDD505-2E9C-101B-9397-08002B2CF9AE}" pid="4" name="MSIP_Label_178fedb0-e96a-4484-922f-31ecb0f557e1_Method">
    <vt:lpwstr>Standard</vt:lpwstr>
  </property>
  <property fmtid="{D5CDD505-2E9C-101B-9397-08002B2CF9AE}" pid="5" name="MSIP_Label_178fedb0-e96a-4484-922f-31ecb0f557e1_Name">
    <vt:lpwstr>Public</vt:lpwstr>
  </property>
  <property fmtid="{D5CDD505-2E9C-101B-9397-08002B2CF9AE}" pid="6" name="MSIP_Label_178fedb0-e96a-4484-922f-31ecb0f557e1_SiteId">
    <vt:lpwstr>2254825f-b97b-4abf-a6ce-bff91bd0aab4</vt:lpwstr>
  </property>
  <property fmtid="{D5CDD505-2E9C-101B-9397-08002B2CF9AE}" pid="7" name="MSIP_Label_178fedb0-e96a-4484-922f-31ecb0f557e1_ActionId">
    <vt:lpwstr>022e4ea3-c201-4f68-99ef-d65ccf3429cc</vt:lpwstr>
  </property>
  <property fmtid="{D5CDD505-2E9C-101B-9397-08002B2CF9AE}" pid="8" name="MSIP_Label_178fedb0-e96a-4484-922f-31ecb0f557e1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Palabora Copper (Pty) Limited - Public</vt:lpwstr>
  </property>
</Properties>
</file>